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430" r:id="rId4"/>
    <p:sldId id="258" r:id="rId5"/>
    <p:sldId id="259" r:id="rId6"/>
    <p:sldId id="411" r:id="rId7"/>
    <p:sldId id="785" r:id="rId8"/>
    <p:sldId id="786" r:id="rId9"/>
    <p:sldId id="798" r:id="rId10"/>
    <p:sldId id="799" r:id="rId11"/>
    <p:sldId id="800" r:id="rId12"/>
    <p:sldId id="801" r:id="rId13"/>
    <p:sldId id="797" r:id="rId14"/>
    <p:sldId id="792" r:id="rId15"/>
    <p:sldId id="789" r:id="rId16"/>
    <p:sldId id="793" r:id="rId17"/>
    <p:sldId id="788" r:id="rId18"/>
    <p:sldId id="804" r:id="rId19"/>
    <p:sldId id="805" r:id="rId20"/>
    <p:sldId id="806" r:id="rId21"/>
    <p:sldId id="807" r:id="rId22"/>
    <p:sldId id="808" r:id="rId23"/>
    <p:sldId id="809" r:id="rId24"/>
    <p:sldId id="803" r:id="rId25"/>
    <p:sldId id="794" r:id="rId26"/>
    <p:sldId id="840" r:id="rId27"/>
    <p:sldId id="841" r:id="rId28"/>
    <p:sldId id="834" r:id="rId29"/>
    <p:sldId id="842" r:id="rId30"/>
    <p:sldId id="835" r:id="rId31"/>
    <p:sldId id="836" r:id="rId32"/>
    <p:sldId id="837" r:id="rId33"/>
    <p:sldId id="838" r:id="rId34"/>
    <p:sldId id="839" r:id="rId35"/>
    <p:sldId id="811" r:id="rId36"/>
    <p:sldId id="812" r:id="rId37"/>
    <p:sldId id="813" r:id="rId38"/>
    <p:sldId id="814" r:id="rId39"/>
    <p:sldId id="815" r:id="rId40"/>
    <p:sldId id="816" r:id="rId41"/>
    <p:sldId id="817" r:id="rId42"/>
    <p:sldId id="818" r:id="rId43"/>
    <p:sldId id="819" r:id="rId44"/>
    <p:sldId id="821" r:id="rId45"/>
    <p:sldId id="822" r:id="rId46"/>
    <p:sldId id="823" r:id="rId47"/>
    <p:sldId id="824" r:id="rId48"/>
    <p:sldId id="825" r:id="rId49"/>
    <p:sldId id="810" r:id="rId50"/>
    <p:sldId id="795" r:id="rId51"/>
    <p:sldId id="826" r:id="rId52"/>
    <p:sldId id="828" r:id="rId53"/>
    <p:sldId id="827" r:id="rId54"/>
    <p:sldId id="829" r:id="rId55"/>
    <p:sldId id="830" r:id="rId56"/>
    <p:sldId id="831" r:id="rId57"/>
    <p:sldId id="832" r:id="rId58"/>
    <p:sldId id="833" r:id="rId59"/>
    <p:sldId id="791" r:id="rId60"/>
    <p:sldId id="796" r:id="rId61"/>
    <p:sldId id="269" r:id="rId62"/>
    <p:sldId id="276" r:id="rId63"/>
    <p:sldId id="272" r:id="rId64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791F-3742-9373-8584-D0C35A2B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FE76043-582F-EE52-041E-A49FBFC32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2A8FF4-0C25-5926-E6C6-F6AC1147C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730925-1AC4-6964-233B-679D5822E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9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7831D-3301-7B4B-7158-5E7A2EEA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96AA64-A253-E846-CB3F-1A4CC9693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69C1E9-FC37-05FE-52DF-A65E2CC8F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CC6E6E-2595-D087-BE8A-7EB0D40C2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681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0A4C-816C-43C6-F887-A3EAA2A23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CA505A-6B47-CC3A-CCA9-1E5E3EA7B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A20402-2DEC-A741-4D57-9151D7AD9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05B937-AF94-A22A-C34A-9A9E42E21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89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CDC6D-14BA-1755-B98D-B8FDE01E3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E48DDD-F3A6-8A9C-A667-95657EE7C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34BCC5-9150-2681-AAE0-238529583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F5374B-E613-569D-F37F-C29198A55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24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4E70-6F07-D7F9-1B61-84600061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E8EE8F-EACC-D44E-9664-BC4521957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2278C1F-7242-8CA6-AE23-272BED311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88F6F1-AE57-4759-3978-D8109BD93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14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50AAF-6DAA-A441-D32A-EDA4006C5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C6B137-DEEF-3D89-28F6-B7E607F4C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477FB7-4597-C843-1BAF-3A5BB5485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EF15FA-4183-8145-4F33-9FCB5C7B9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03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6AC7D-3E52-FEDD-80CE-F147B7B3C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81E9EEB-8AD2-6BEA-BC00-BFAE495A9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5D8592-D971-F208-416B-07EC3BFE8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D0B958-DF55-032F-9DD1-91CA9B183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45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AFC3-1111-561E-7284-EBB1C9DB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5E1DAD0-AAF9-6786-4E4D-5A997825E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985233-E59B-1F44-75DF-887D594D7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C74D60-12B7-C6B2-DDFC-67216FB11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33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34437-EF65-DAA8-B36C-BADB3E860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2031D4-5A80-55C6-249C-177078AEF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65ADEB-31CA-6327-BEAF-73622E8FA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FACEC3-146C-DAA7-DF9E-4F0071F3CF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283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D98A8-836C-5E97-DE88-7788968F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2DC0C3-20CB-ADF7-FA3D-783EC2564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21EC96-374F-E735-8CFD-BA737D90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D77B45-ED79-180D-5493-1A5E11650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0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5570-2A65-B430-42D9-B5ED53CB5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8079E6-FF0F-8F6C-7EF5-E7B1A3CAD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E91D36-D2EE-F18E-52B3-0063AF940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AFCF7B-9748-DBCE-C5A5-BC7BB85DA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908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6FD03-36A2-6DD2-7E60-3BDDD63D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84BD07-D763-D601-C2A5-F26720E23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195D74-DA49-234A-AAB5-BCA8A5944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878325-7BB3-7FB7-B963-2A12CD9CA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5927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D45A-1DDB-A3F8-BBA4-06AE888B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1D6FF34-A1BE-8611-09BB-F8C2F31F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CAA2CC9-C2CC-E497-775C-CFC7C4466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6C9DDE-1027-9AB1-1134-3BC8995B9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172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9383-9242-9AC4-8A3B-BD1D51B7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6B2729-7FE9-98D2-EC1F-CB50A3395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FD663A-CFF3-839E-8E1C-4F0999796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E5D9E4-CEBB-57A4-A70D-99CAF4C29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517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3AC3B-E736-6566-CE99-43D79BBEE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5CC21F-6D2C-B0F7-BFC2-4516B8868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FDE98E-5AFC-06DC-7A87-80740177D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5B9154-258A-C8B2-8061-E6E6727B3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009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6E97-07E8-352E-DAD1-10E16CE9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540864D-A9E3-FE47-E4CF-DDF766A1A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67119C-F0C5-A1E6-31A3-2413874BB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844678-8659-A473-D45D-8622A7985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71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D61EA-2612-ECAA-50B1-47FF2FB0E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1B9469-C2BB-1A2D-ACDF-599BF4DD2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3ECE980-E6EB-08BF-B5C0-44D203435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85033F-4CC3-C20B-F100-3228CD305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2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08C2-CC35-1F9E-F430-3FDD896BA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CF2B16-C96A-AABF-C863-F839B3901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42CFF47-B3F1-30B4-9518-5DD194F7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A48972-179E-CD79-857B-402B082F9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7453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7DFC-1359-6984-707C-AF8E0A3FC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98A454-7BE9-5303-C715-572765D1E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7F5920-6334-FDEE-243F-007E9625C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1732E6-DCCF-AA15-9773-32A2904C9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258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6F63-6993-51B2-384B-FFB0F2B2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3D97DB-A93F-643F-AFDE-823A41F13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59C119-C1F7-01AF-AA1E-36A3F5C4F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CCC020-0288-BC06-512C-99BDD3A49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82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9AE22-078D-CC8C-F263-35F812D7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C08EBBB-CEB4-FE3B-BB46-08EE67845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D46C21-6FF0-109E-5A34-3BD6A327B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EB2C5B-B1B3-1A11-56BC-152D8FC2F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8785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3AEE-F052-8709-D4C7-DF3F74708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54812E3-D1C7-EDC5-9E25-A6A704058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2032FC-C92B-6028-D748-401F762FA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284ADC-9D90-B99E-4956-E6D21EAF5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803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A59AC-0901-9F29-BE55-8DB9FE7A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FEDB87-AF99-4AE1-8401-5CCC8CF81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E99743-2BCC-E6EB-EE5F-8F63B32D5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F4B39B-BDF0-0DA5-6C49-44E8AD52B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484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7B44-AC90-CDD9-0D1C-1AF8D19E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3C1342-AB35-1BD1-0B07-5C92CD4A8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89C8C9-3623-2550-6840-FF6F84CE6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E5D3D6-2D87-984A-2CD1-2B2AD999D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5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09D42-6E59-EFCB-9581-474955CD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896CDB-2405-0460-4505-910520D40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0F8161-BBEF-2F76-72B5-2685722BB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523816-D802-EDB4-B8C6-EF3296056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454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014C0-27E5-3058-EFB7-2D24A649B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A1A880-D675-2261-0A65-E439BC0CF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04DA36-B3C2-D5D5-F25D-22AEAB5B8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DAD519-A383-ABB4-C141-28D361B53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282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AED6-24F6-D004-375F-16D0C8F3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C7E03C0-E745-0DEF-62A6-DD26680FF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B280AF-335E-0CEC-D9C7-6C3DD025A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ADBF89-AD2F-D1A8-0E52-61B22832A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596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BBF0-07D5-7392-991D-261929BF3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2FC3B5-EF4C-9188-044F-5B6CEB33F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E89E37-40E0-5C4A-1C57-CE64F6367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91262A-2F75-E68E-1557-29769F51B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435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A97D4-C4D0-3912-3A03-E6568A917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BFE6A7-08FA-94B5-BEFA-52812BBA3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05B7AD-73BA-1013-35F6-9E0E8BA7D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27CF78-DD25-D8EF-AF09-572995805C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068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BD6D-29CE-BD2F-FF74-F643FE96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04258F-D42D-DE3D-1629-A2F8DE593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0E44F3-00EB-4951-E3EA-2003C63EE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CF9E10-8916-4DB6-85F2-4AAC40F76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62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14DC-25E0-1BED-234D-B6B3F85BF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AAFB440-E2D7-EF98-09F6-8AF0D4D60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8B29BE-3C4E-2F93-BDF6-D5ED39BC3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3AE32F-68BE-A852-86B6-5D2D32AF0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89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57782-1DCD-2357-F8BF-3D1B33331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4CD8D12-B8B3-2390-0106-ABAB26066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B17D59-DBE2-1143-F274-9A1910909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969DEF-1DA1-0174-3D9F-12C0079E2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623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3A5A5-57F8-79B5-AD9E-2190F9DA1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1239C1-FF53-2D32-5018-B47BB2596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F32717-0AB2-8E40-3238-9BEDCEEB0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AABB4C-AD92-CCEB-98A6-FEF51C340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406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A4503-AB50-95EB-2025-73BFD803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09F4B5-C192-E094-BC88-A5FB70867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32C689-7557-1177-5C69-F0603FF81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619769-1626-0B8D-E2A4-F5201D88E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09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B9153-1A82-646B-1D72-51DFEBFB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6302D9-038E-2903-B69E-B5BB708BE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519097F-D7B8-3397-281F-BA765ACE7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8D4DE9-CE84-A62F-5A5D-D865143DA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695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48B76-18E5-E59E-2CFF-87C480B1B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BF89FE-023A-4074-49B3-9E8CCF060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309927-C467-067A-E012-B398D0D99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F0F1B0-A5D4-37C1-5F83-9F8191F68B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590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BF33C-E9BF-35FC-5657-2079557BA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9CC384-0F09-1F01-2124-6D3A1CF6F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63F822-99ED-E453-3BE7-E9D4C4F70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859823-30A2-9172-BB97-C62E00E09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6269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1F320-071D-E006-C73B-473981B4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292C4D-451C-E946-6F11-7D5B6C4B1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FF56ED-C768-2E0C-2FF4-D9B65F4A9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C24F47-0DD7-BC74-08E2-9CE182885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146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80082-4491-1A89-55EA-55A00D3F1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AC6634-28D5-4116-C847-388E9A293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CFC5E2A-5980-A8CD-46BA-A8C1C1D90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15CD35-6AD4-6D02-2E92-CBD7C0A0A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6932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E6AE6-E26F-FE87-006A-1FACF3DF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9F380DC-22EA-CC8E-12CA-0DD8DC0C9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D4C769-4456-AB9D-DD09-5ED7A162F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7038A2-B014-185D-2AF5-45CF15202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8949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2ECD5-86BF-A550-C2B4-E7B813AB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9253D6-180F-C942-664D-33425452C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09F2B3-511D-2FCF-BC3C-D7EDE32D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BBE8EF-2B8F-7A6C-F368-776A19241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68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B0D9A-D23A-8B6A-D0AA-DDE802C02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A06D424-2633-5548-82B6-35409820B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5C496E-1BEA-0876-0526-53790A0CA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88866B-17FD-8DA0-E7BE-CAAB4BE65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060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88B8-01D2-1116-5AB5-3C908E55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E11A8EB-4652-87E9-7472-130819BC1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9B73441-B037-A3A2-A0DE-89DCD4B0F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948349-9860-5FFF-E39B-3BE4FBF98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0370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A486A-69BC-7796-624C-CC3CD537F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7F5217-F1B7-E326-A058-07FE834E2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58FA0B-1EB9-62DA-6BDB-B3EE5911B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4D437E-768E-6609-6924-0CFE6B975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4042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57223-4C72-D7A4-EFA8-0AC80182D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35CB7AD-D690-327E-FF45-7DBED8F36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29DE60-02D4-965F-C744-642DB15CD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AAE9C7-CDDD-566E-F540-869FED7F2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7855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60E2-C034-4552-9912-166F45A8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AF9AD1-486B-EF0A-18EA-8D368A3A6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D54AAC-85C4-6D69-84D2-241DFB426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1FE50A-4F66-8666-B0C4-E8E362AD3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4081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EDCD0-680F-8CF7-AB36-3462CA71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CBFE83-4635-382E-2B3C-78DA1A5CA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2555B8-FEC2-3D6B-8AC6-55796FF1B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6BFFE1-C587-FF58-5B99-F1D54A1A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5169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FD6B6-75F3-CFB5-D001-D684BCAD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C2DF3B-9DAE-BCC4-54A0-519A7E828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1FFDAA-B2D0-DBB4-9331-2D04883EA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E1567E-4586-A051-B5EC-EAD105BCC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9933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78B57-928A-5166-B2BB-930E83AB4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462EBA-7B13-1BF5-BBE2-7E89C460F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DF15EC8-7CEC-F5AE-5E7B-ACA154453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A4C853-82F1-6285-04C9-4CEED391B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642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24942-6562-C0CC-98DD-7A54196F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D3979E-2619-B6B4-F7B3-D83D98383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9EE7AA-9A64-60FD-07AB-26E174536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E2C365-49BF-F73A-824D-E465FA2B6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03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4E79-A6F5-BB0F-30F4-76A06A88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98E9D4-5416-DE9A-F919-33FBFCF82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E3896DA-0104-9A82-3FA6-F47A75F71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41A3CF-85A1-BECA-D019-E63CDBA53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01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0645-6ABB-0E0A-815A-BB95FC90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5A890B-8FA8-D4B9-E845-0F9AA11D8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492C7D9-433D-3E0B-EB38-834A16099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5BE799-29B9-AB4D-17C1-D50B0267C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68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701A-666D-2C6A-4881-2B8A1598C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5D473F2-4D36-6FC7-1D14-E614D3067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9380C3-B343-9FD0-42F7-3D89618C7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836B0E-F1DF-7A31-B61E-BE26015A9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74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8A85-902A-59D6-0169-6E5C0C54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4CF82FC-7109-F417-31C7-0E01E487F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2CBCA8-94B5-414C-2FA3-7EC75577D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BA00DB-1183-019B-9658-4C943CE35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92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25/02/2025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Constituicao/Constituicao.htm#art165%C2%A7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stf.jus.br/processos/detalhe.asp?incidente=633082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leis/lcp/Lcp200.htm#art15" TargetMode="External"/><Relationship Id="rId4" Type="http://schemas.openxmlformats.org/officeDocument/2006/relationships/hyperlink" Target="https://www.planalto.gov.br/ccivil_03/leis/lcp/Lcp200.htm#art1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leis/lcp/Lcp200.htm#art1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leis/lcp/Lcp200.htm#art1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leis/lcp/Lcp200.htm#art1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leis/lcp/Lcp200.htm#art1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lanalto.gov.br/ccivil_03/leis/lcp/Lcp200.htm#art11" TargetMode="External"/><Relationship Id="rId5" Type="http://schemas.openxmlformats.org/officeDocument/2006/relationships/hyperlink" Target="https://www.planalto.gov.br/ccivil_03/Constituicao/Emendas/Emc/emc126.htm#art6" TargetMode="External"/><Relationship Id="rId4" Type="http://schemas.openxmlformats.org/officeDocument/2006/relationships/hyperlink" Target="https://www.planalto.gov.br/ccivil_03/Constituicao/Constituicao.htm#art163viii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leis/lcp/Lcp200.htm#art11" TargetMode="External"/><Relationship Id="rId4" Type="http://schemas.openxmlformats.org/officeDocument/2006/relationships/hyperlink" Target="https://www.planalto.gov.br/ccivil_03/Constituicao/Constituicao.htm#art37%C2%A716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Constituicao/Constituicao.htm#art165%C2%A76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lanalto.gov.br/ccivil_03/Constituicao/Constituicao.htm#art167%C2%A7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18B6F2-28FB-1289-3EA5-89A0388F1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A7AB3D3-8EBB-9D39-1185-B5B3E0B0FB25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EC443F-18BB-862B-7805-397110C5FD04}"/>
              </a:ext>
            </a:extLst>
          </p:cNvPr>
          <p:cNvSpPr txBox="1"/>
          <p:nvPr/>
        </p:nvSpPr>
        <p:spPr>
          <a:xfrm>
            <a:off x="360608" y="1376338"/>
            <a:ext cx="11475791" cy="330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2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Seção IX - DA FISCALIZAÇÃO CONTÁBIL, FINANCEIRA E ORÇAMENTÁRIA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74. Os Poderes Legislativo, Executivo e Judiciário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manterão, de forma integrada, sistema de controle interno com a finalidade de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avaliar o cumprimento das metas previstas no plano plurianual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execução dos programas de governo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dos orçamentos da União;</a:t>
            </a: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776CEB-57CA-223B-F70B-85789D4DC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6043A4-8369-0644-3500-3D7624B3B1B0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928892-B13D-FFBB-5005-A2BDEDACBD0C}"/>
              </a:ext>
            </a:extLst>
          </p:cNvPr>
          <p:cNvSpPr txBox="1"/>
          <p:nvPr/>
        </p:nvSpPr>
        <p:spPr>
          <a:xfrm>
            <a:off x="360608" y="1376338"/>
            <a:ext cx="11475791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2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Seção IX - DA FISCALIZAÇÃO CONTÁBIL, FINANCEIRA E ORÇAMENTÁRIA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74. II -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comprovar a legalidade e avaliar os resultados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quanto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à eficácia e eficiência, da gestão orçamentária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financeira e patrimonial nos órgãos e entidades da administração federal, bem como da aplicação de recursos públicos por entidades de direito privado;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exercer o controle das operações de crédito, avais e garantias, bem como dos direitos e haveres da União;</a:t>
            </a: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3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5DA32-05BB-373C-EA40-E81DC0E9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DFC49C-1861-B3B5-6EE1-16CD690DA1F1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F0024D-50CA-F98D-FAA5-B4A240ECDDCA}"/>
              </a:ext>
            </a:extLst>
          </p:cNvPr>
          <p:cNvSpPr txBox="1"/>
          <p:nvPr/>
        </p:nvSpPr>
        <p:spPr>
          <a:xfrm>
            <a:off x="360608" y="1376338"/>
            <a:ext cx="11475791" cy="427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2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Seção IX - DA FISCALIZAÇÃO CONTÁBIL, FINANCEIRA E ORÇAMENTÁRIA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74. IV -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apoiar o controle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externo no exercício de sua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missão institucional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Os responsáveis pelo controle interno, ao tomarem conhecimento de qualquer irregularidade ou ilegalidade, dela darão ciência ao Tribunal de Contas da União, sob pena de responsabilidade solidária.</a:t>
            </a:r>
          </a:p>
          <a:p>
            <a:pPr algn="just">
              <a:lnSpc>
                <a:spcPct val="150000"/>
              </a:lnSpc>
            </a:pP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Qualquer cidadão, partido político, associação ou sindicato é parte legítima para, na forma da lei, denunciar irregularidades ou ilegalidades perante o Tribunal de Contas da União.</a:t>
            </a: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8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D05C9-02A9-640E-6F9C-0226C406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6EC660-A410-8029-6686-D9D0C863C815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8C1D7E-009F-625B-40C6-70FF483ADCDF}"/>
              </a:ext>
            </a:extLst>
          </p:cNvPr>
          <p:cNvSpPr txBox="1"/>
          <p:nvPr/>
        </p:nvSpPr>
        <p:spPr>
          <a:xfrm>
            <a:off x="360608" y="1376338"/>
            <a:ext cx="11475791" cy="501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Conceito e princípios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planejamento orçamentário é um processo para a gestão pública, cuja ação,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 a alocação eficiente dos recursos para a execução de políticas públicas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Ele se baseia em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como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universalidade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determina que todas as receitas e despesas devem ser incluídas no orçamento;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anualidade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estabelece a periodicidade de um ano para execução; e 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visa garantir o acesso às informações sobre a gestão fiscal.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princípio orçamentário da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unidade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 que cada ente federativo deve ter um único orçamento anual.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2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DFABC-BCD1-C35A-8E8C-51D9F89F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5F8731-BDBF-1C28-84BA-0C5328B27B1B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E35D8A-2A61-C587-241B-9BEAA8E97252}"/>
              </a:ext>
            </a:extLst>
          </p:cNvPr>
          <p:cNvSpPr txBox="1"/>
          <p:nvPr/>
        </p:nvSpPr>
        <p:spPr>
          <a:xfrm>
            <a:off x="360608" y="1376338"/>
            <a:ext cx="11475791" cy="619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Conceito e princípios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Outros princípios incluem 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legalidade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exige a elaboração do orçamento conforme as normas vigentes, e 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publicidade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obriga a ampla divulgação dos dados financeiros.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Princípios garantem que o planejamento seja eficaz, permitindo que o governo administre os recursos de forma responsável e com foco em resultados.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 FEDERAL Nº 4.320/1964</a:t>
            </a:r>
          </a:p>
          <a:p>
            <a:pPr algn="just"/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Art. 2° A Lei do Orçamento conterá a discriminação da receita e despesa de forma a evidenciar a política econômica financeira e o programa de trabalho do Governo, obedecidos os princípios de unidade universalidade e anualidade.</a:t>
            </a:r>
            <a:endParaRPr lang="pt-BR" sz="2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000C9-4644-63C7-A062-5532000B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7BE61D-BCB3-7EF6-0E4F-232BFAFEAA07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3106D4-86DF-F13D-AAF0-4C8DA4522251}"/>
              </a:ext>
            </a:extLst>
          </p:cNvPr>
          <p:cNvSpPr txBox="1"/>
          <p:nvPr/>
        </p:nvSpPr>
        <p:spPr>
          <a:xfrm>
            <a:off x="360608" y="1376338"/>
            <a:ext cx="11475791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A supremacia do planejamento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supremacia do planejamento decorre da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necessidade de gestão estratégica dos recursos públicos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atingir os objetivos estabelecidos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governo.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 um planejamento adequado, o risco de desperdício e ineficiência aumenta significativamente.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Constituição Federal de 1988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determina que as ações governamentais devem ser planejadas e articuladas por meio de instrumentos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como o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Plano Plurianual (PPA)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Lei de Diretrizes Orçamentárias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(LDO) e 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Lei Orçamentária Anual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(LOA).</a:t>
            </a:r>
          </a:p>
        </p:txBody>
      </p:sp>
    </p:spTree>
    <p:extLst>
      <p:ext uri="{BB962C8B-B14F-4D97-AF65-F5344CB8AC3E}">
        <p14:creationId xmlns:p14="http://schemas.microsoft.com/office/powerpoint/2010/main" val="386930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B9BB4-5793-1B41-86DA-4AE443992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CF19D6-268A-F415-671C-FE5F6DD0AF78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94008C-F7F3-6A88-B7D4-CC6769992130}"/>
              </a:ext>
            </a:extLst>
          </p:cNvPr>
          <p:cNvSpPr txBox="1"/>
          <p:nvPr/>
        </p:nvSpPr>
        <p:spPr>
          <a:xfrm>
            <a:off x="360608" y="1376338"/>
            <a:ext cx="11475791" cy="359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A supremacia do planejamento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supremacia do planejamento orçamentário garante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coerência entre as metas estabelecidas e a alocação de recursos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evitando improvisação e promovendo uma gestão responsável e eficaz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supremacia é a total e incontestável </a:t>
            </a:r>
            <a:r>
              <a:rPr lang="pt-BR" sz="36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superioridade</a:t>
            </a: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  <a:endParaRPr lang="pt-BR" sz="2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6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2F600-85C6-F78D-8A2D-7BEA18D6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0DAC47-E8F9-D96F-1D4F-5F1C3973B9DD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FD247B-2742-8597-DBD2-199E44E12214}"/>
              </a:ext>
            </a:extLst>
          </p:cNvPr>
          <p:cNvSpPr txBox="1"/>
          <p:nvPr/>
        </p:nvSpPr>
        <p:spPr>
          <a:xfrm>
            <a:off x="360608" y="1376338"/>
            <a:ext cx="11475791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>
              <a:lnSpc>
                <a:spcPct val="150000"/>
              </a:lnSpc>
            </a:pPr>
            <a:r>
              <a:rPr lang="pt-BR" sz="21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CAPÍTULO VII - DA ADMINISTRAÇÃO PÚBLICA - </a:t>
            </a:r>
            <a:r>
              <a:rPr lang="pt-BR" sz="21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Seção I - DISPOSIÇÕES GERAIS</a:t>
            </a: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37. A administração pública direta e indireta de qualquer dos Poderes da União, dos Estados, do Distrito Federal e dos Municípios </a:t>
            </a:r>
            <a:r>
              <a:rPr lang="pt-BR" sz="3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obedecerá aos princípios de legalidade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impessoalidade, moralidade, publicidade e eficiência e, também, ao seguinte:  </a:t>
            </a:r>
            <a:endParaRPr lang="pt-BR" sz="2400" b="0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BR" sz="2400" b="0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7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7955F-C628-549F-CDFB-B2276E73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3C2ABC-9813-7C3E-21EC-5CFC2907E250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1319F2-08C2-2D05-8CAD-CB041426E6D8}"/>
              </a:ext>
            </a:extLst>
          </p:cNvPr>
          <p:cNvSpPr txBox="1"/>
          <p:nvPr/>
        </p:nvSpPr>
        <p:spPr>
          <a:xfrm>
            <a:off x="360608" y="1376338"/>
            <a:ext cx="11475791" cy="353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/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ORÇAMENTOS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165. Leis de iniciativa do Poder Executivo estabelecerão: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o plano plurianual;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as diretrizes orçamentárias;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os orçamentos anuais.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7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A6EFE-4246-5BFD-D8C2-F91DA838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0F0633-3AB4-3425-2A09-C7DF7CFB8A62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266F2A-07D0-6FF0-6CFA-DB94A6028C91}"/>
              </a:ext>
            </a:extLst>
          </p:cNvPr>
          <p:cNvSpPr txBox="1"/>
          <p:nvPr/>
        </p:nvSpPr>
        <p:spPr>
          <a:xfrm>
            <a:off x="360608" y="1376338"/>
            <a:ext cx="11475791" cy="297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/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ORÇAMENTOS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165.  § 1º A lei que instituir o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plano plurianual estabelecerá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 forma regionalizada,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as diretrizes, objetivos e metas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administração pública federal para as despesas de capital e outras delas decorrentes e para as relativas aos programas de duração continuada.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Controle Interno Municipal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Em Início De Gestão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62884-A178-20EB-4FE7-EB015819E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23FD2D-72D6-9651-7DC2-87CB77F01534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06FB33-97D0-A840-3EA4-7E95405D13BD}"/>
              </a:ext>
            </a:extLst>
          </p:cNvPr>
          <p:cNvSpPr txBox="1"/>
          <p:nvPr/>
        </p:nvSpPr>
        <p:spPr>
          <a:xfrm>
            <a:off x="360608" y="1376338"/>
            <a:ext cx="11475791" cy="408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/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ORÇAMENTOS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165. § 2º A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 de diretrizes orçamentárias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compreenderá as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metas e prioridades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 administração pública federal, estabelecerá as diretrizes de política fiscal e respectivas metas, em consonância com trajetória sustentável da dívida pública, orientará a elaboração da lei orçamentária anual, disporá sobre as alterações na legislação tributária e estabelecerá a política de aplicação das agências financeiras oficiais de fomento.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D5F51-E754-7DFD-8DCD-C1FFCD9A6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0FD93E-1293-C1C9-5BB2-2DA1DED79C85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260FB8-722A-E801-F170-D13A73FF8594}"/>
              </a:ext>
            </a:extLst>
          </p:cNvPr>
          <p:cNvSpPr txBox="1"/>
          <p:nvPr/>
        </p:nvSpPr>
        <p:spPr>
          <a:xfrm>
            <a:off x="360608" y="1376338"/>
            <a:ext cx="11475791" cy="408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/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ORÇAMENTOS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165. § 5º A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 orçamentária anual compreenderá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o orçamento fiscal referente aos Poderes da União, seus fundos, órgãos e entidades da administração direta e indireta, inclusive fundações instituídas e mantidas pelo Poder Público;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o orçamento de investimento das empresas em que a União, direta ou indiretamente, detenha a maioria do capital social com direito a voto;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8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4C498-1359-AEA6-E684-9DE42D99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B8FAC1-D2F9-9B44-19E1-E5820DFA069C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25811F-4D51-EDA5-7E7E-FBE52A3A52D9}"/>
              </a:ext>
            </a:extLst>
          </p:cNvPr>
          <p:cNvSpPr txBox="1"/>
          <p:nvPr/>
        </p:nvSpPr>
        <p:spPr>
          <a:xfrm>
            <a:off x="360608" y="1376338"/>
            <a:ext cx="11475791" cy="519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/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ORÇAMENTOS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165. § 5º A lei orçamentária anual compreenderá: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o orçamento da seguridade social,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abrangendo todas as entidades e órgãos a ela vinculados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da administração direta ou indireta,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bem como os fundos e fundações instituídos e mantidos pelo Poder Público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6º O projeto de lei orçamentária </a:t>
            </a:r>
            <a:r>
              <a:rPr lang="pt-BR" sz="24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será acompanhado de demonstrativo regionalizado do efeito, sobre as receitas e despesas, decorrente de isenções, anistias, remissões, subsídios e benefícios de natureza financeira, tributária e creditícia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87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20616-47A1-4E6A-37AC-26AD1046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963F24-6D27-9539-7081-CF827040488F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72AD83-2521-4F10-85FF-CBC49055392B}"/>
              </a:ext>
            </a:extLst>
          </p:cNvPr>
          <p:cNvSpPr txBox="1"/>
          <p:nvPr/>
        </p:nvSpPr>
        <p:spPr>
          <a:xfrm>
            <a:off x="360608" y="1376338"/>
            <a:ext cx="11475791" cy="519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ORIGEM</a:t>
            </a:r>
          </a:p>
          <a:p>
            <a:pPr algn="just"/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ORÇAMENTOS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165. § 5º A lei orçamentária anual compreenderá: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7º Os orçamentos previstos no § 5º, I e II, deste artigo,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compatibilizados com o plano plurianual, terão entre suas funções a de reduzir desigualdades inter-regionais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segundo critério populacional.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8º A lei orçamentária anual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não conterá dispositivo estranho à previsão da receita e à fixação da despesa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não se incluindo na proibição a autorização para abertura de créditos suplementares e contratação de operações de crédito, ainda que por antecipação de receita, nos termos da lei.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80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2E0CE-E68B-2201-FFE2-76F39B51B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F11552-5D2B-5932-5185-8A65C14B4413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940AF8-0E3E-55E8-B3D3-9062E8227915}"/>
              </a:ext>
            </a:extLst>
          </p:cNvPr>
          <p:cNvSpPr txBox="1"/>
          <p:nvPr/>
        </p:nvSpPr>
        <p:spPr>
          <a:xfrm>
            <a:off x="360608" y="1376338"/>
            <a:ext cx="11475791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PPA - plano plurianual: regras de elaboração 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Plano Plurianual (PPA) é um instrumento de planejamento governamental que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estabelece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diretrizes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um período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quatro anos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Sua elaboração deve seguir algumas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regras fundamentais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(i) 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definição clara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prioridades governamentais;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(ii) 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compatibilização com os planos setoriais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(iii) 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destinação de recursos; e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(iv) 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previsão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impactos socioeconômicos. </a:t>
            </a:r>
          </a:p>
        </p:txBody>
      </p:sp>
    </p:spTree>
    <p:extLst>
      <p:ext uri="{BB962C8B-B14F-4D97-AF65-F5344CB8AC3E}">
        <p14:creationId xmlns:p14="http://schemas.microsoft.com/office/powerpoint/2010/main" val="323821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9A052A-DBB8-0ADB-5EF5-0EDE1F43E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5F443D-5FA2-A696-1AB9-1AE41CAD1EE5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309DF1-4EB3-F136-2739-7968B321D839}"/>
              </a:ext>
            </a:extLst>
          </p:cNvPr>
          <p:cNvSpPr txBox="1"/>
          <p:nvPr/>
        </p:nvSpPr>
        <p:spPr>
          <a:xfrm>
            <a:off x="360608" y="1376338"/>
            <a:ext cx="11475791" cy="504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PPA - plano plurianual: regras de elaboração 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PPA deve ser apresentado pelo Executivo ao Legislativo até: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 União 31/08 do primeiro ano do mandato;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Estado do Paraná 30/09 do primeiro ano do mandato;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Município ___/___ do primeiro ano do Mandato; (vide LO)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programas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Estratégicos/temáticos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 ter indicadores que permitam o acompanhamento e a avaliação das políticas implementadas.</a:t>
            </a:r>
          </a:p>
          <a:p>
            <a:pPr algn="just">
              <a:lnSpc>
                <a:spcPct val="150000"/>
              </a:lnSpc>
            </a:pPr>
            <a:r>
              <a:rPr lang="pt-BR" sz="2200" b="1" kern="1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 - Do Plano Plurianual</a:t>
            </a:r>
          </a:p>
          <a:p>
            <a:pPr algn="just">
              <a:lnSpc>
                <a:spcPct val="150000"/>
              </a:lnSpc>
            </a:pPr>
            <a:r>
              <a:rPr lang="pt-BR" sz="2800" kern="1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</a:t>
            </a:r>
            <a:r>
              <a:rPr lang="pt-BR" sz="2800" u="sng" kern="100" baseline="300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800" b="1" kern="1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800" kern="1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(VETADO) </a:t>
            </a:r>
            <a:r>
              <a:rPr lang="pt-BR" sz="2800" kern="1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PRAZO ERA 30/04 DO PRIMEIRO ANO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12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16CA2-18C0-6413-9C89-5BF7A4CD8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9A212B-57A1-3C7D-446A-1E84D35710B2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FBA88E-86E9-D05C-2A76-759D52E98972}"/>
              </a:ext>
            </a:extLst>
          </p:cNvPr>
          <p:cNvSpPr txBox="1"/>
          <p:nvPr/>
        </p:nvSpPr>
        <p:spPr>
          <a:xfrm>
            <a:off x="360608" y="1376338"/>
            <a:ext cx="11475791" cy="474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PPA - plano plurianual: regras de elaboração 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Denominação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traduz os propósitos do Programa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expressa os resultados a alcançar, ou seja, a finalidade do programa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Público-alvo: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identificação dos segmentos da sociedade a serem beneficiados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Natureza/Início Previsto/Término Previsto: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Identifica a natureza (contínua ou temporária) do Programa.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Indicador: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sempre associado ao objetivo, deve ser concebido de forma a possibilitar sua utilização como unidade de medida para mensuração de resultados desejados com a realização do Programa. Expressa, de forma quantitativa, as consequências de suas ações sobre o público/alvo; geralmente é apresentado com uma relação ou taxa. </a:t>
            </a:r>
            <a:endParaRPr lang="pt-B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1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4156A-655D-ECB3-9A9C-9813F550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22EB34-9474-59CB-B2FE-3B39B7FA698B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1C893E-D591-F8F0-0CB0-D80DD0779E46}"/>
              </a:ext>
            </a:extLst>
          </p:cNvPr>
          <p:cNvSpPr txBox="1"/>
          <p:nvPr/>
        </p:nvSpPr>
        <p:spPr>
          <a:xfrm>
            <a:off x="360608" y="1376338"/>
            <a:ext cx="11475791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PPA - plano plurianual: regras de elaboração 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Índice mais Recente/Apurado em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representa a quantificação da unidade de medida associada ao indicador. Apontar o valor mais recente do índice e as datas de sua apuração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Índice Desejado ao Final do Programa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só preenchido no caso de programas temporários 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instituição que executa o acompanhamento do indicador e a apuração do índice</a:t>
            </a:r>
            <a:endParaRPr lang="pt-B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48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D1E2A-B915-2279-6CC8-05C772821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AF1799-6B22-2EBD-C70F-DC5980F438EF}"/>
              </a:ext>
            </a:extLst>
          </p:cNvPr>
          <p:cNvSpPr txBox="1"/>
          <p:nvPr/>
        </p:nvSpPr>
        <p:spPr>
          <a:xfrm>
            <a:off x="256823" y="811369"/>
            <a:ext cx="11475790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</a:p>
          <a:p>
            <a:pPr>
              <a:spcBef>
                <a:spcPts val="450"/>
              </a:spcBef>
            </a:pPr>
            <a:endParaRPr lang="pt-BR" sz="2000" b="1" u="sng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 ÁREAS DE RESULTADOS</a:t>
            </a:r>
          </a:p>
          <a:p>
            <a:pPr>
              <a:spcBef>
                <a:spcPts val="45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Diagnósticos e Identificação dos Desafios</a:t>
            </a:r>
            <a:endParaRPr lang="pt-BR" sz="2000" b="1" u="sng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Diretrizes gerais e Dimensão Estratégica - 2022-2025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B1F3BC-9D56-7FBC-D2DA-9E889A1A4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2839197"/>
            <a:ext cx="11475790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1303F-3F44-0EF5-F793-F77FD1D6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AD1C46-2B14-2301-A0A3-228B66782DB3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123A27-3F3A-147B-FFA7-62C10F56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1211479"/>
            <a:ext cx="11475790" cy="49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89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Estudo sobre as Leis Orçamentárias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Início de Mandato</a:t>
            </a:r>
            <a:endParaRPr lang="pt-BR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5C29B-787E-15C9-E52A-D88A87D4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05A3B3-B9D6-81A6-5187-32257B60F45F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E24096-6579-D92B-7F15-49939416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2" y="1422375"/>
            <a:ext cx="1133495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8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84563-BC1C-478D-208B-B2DB8247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A62D717-FC45-CF3D-66E8-41FB5B74CE07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73BEF3-9A84-3898-A1D3-0D1B1E4C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1331302"/>
            <a:ext cx="11352785" cy="39416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8577FA-B142-564E-DABE-5B4158B36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3" y="5272908"/>
            <a:ext cx="10818054" cy="11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9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03B33-880C-B1B9-A7FE-B55ED732E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41C7FA-DE83-AC84-E571-15F8474BA7D9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321D52-24C6-D27F-22F5-70C705D8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1476374"/>
            <a:ext cx="11475790" cy="50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293C1-2DD1-8737-B168-DD40FDDA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4B5FD7-F587-8A12-E64B-2E78BCDE456D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D73E68-5052-30F8-5F97-4DC22D79D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4" y="1538067"/>
            <a:ext cx="11616308" cy="47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11CA9C-DAD4-29A6-1543-5F9CD732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FEFB0D-D6C7-8265-1FD3-9291BDCF76C1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F5D730-D477-B552-8C29-EDBF97C1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1211479"/>
            <a:ext cx="11475790" cy="51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2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C6CC5-9BF1-386A-D450-01142238C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F2A190-EFEF-E1E2-0FC5-0843BB97CCF4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0C70FD-8D2A-A7F7-D6AC-9EA72637DAB6}"/>
              </a:ext>
            </a:extLst>
          </p:cNvPr>
          <p:cNvSpPr txBox="1"/>
          <p:nvPr/>
        </p:nvSpPr>
        <p:spPr>
          <a:xfrm>
            <a:off x="360608" y="1376338"/>
            <a:ext cx="11475791" cy="489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4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lei de diretrizes orçamentárias atenderá o disposto no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§ 2</a:t>
            </a:r>
            <a:r>
              <a:rPr lang="pt-BR" sz="2400" u="sng" kern="100" baseline="300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o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 do art. 165 da Constituição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e: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disporá também sobre: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equilíbrio entre receitas e despesas;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critérios e forma de limitação de empenho, a ser efetivada nas hipóteses previstas na alínea </a:t>
            </a:r>
            <a:r>
              <a:rPr lang="pt-B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do inciso II deste artigo, no art. 9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 no inciso II do § 1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do art. 31;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5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2CACC-6605-E95B-E962-83FC7DF20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BC8EF8-53F6-31CB-628D-7A36E8BAA6FB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9E9DD4-ADAB-379A-67CE-076BA0EAA5F7}"/>
              </a:ext>
            </a:extLst>
          </p:cNvPr>
          <p:cNvSpPr txBox="1"/>
          <p:nvPr/>
        </p:nvSpPr>
        <p:spPr>
          <a:xfrm>
            <a:off x="360608" y="1376338"/>
            <a:ext cx="11475791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normas relativas ao controle de custos e à avaliação dos resultados dos programas financiados com recursos dos orçamentos;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demais condições e exigências para transferências de recursos a entidades públicas e privadas;</a:t>
            </a:r>
          </a:p>
          <a:p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3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6E18F-F486-CC18-BA3A-0C98D0D3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4D4A16-1B66-C586-88A5-5E726D671030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4934F-F511-1A6A-541C-370475B1B1F2}"/>
              </a:ext>
            </a:extLst>
          </p:cNvPr>
          <p:cNvSpPr txBox="1"/>
          <p:nvPr/>
        </p:nvSpPr>
        <p:spPr>
          <a:xfrm>
            <a:off x="360608" y="1376338"/>
            <a:ext cx="11475791" cy="37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Integrará o projeto de lei de diretrizes orçamentárias Anexo de Metas Fiscais, em que serão estabelecidas metas anuais, em valores correntes e constantes, relativas a receitas, despesas, resultados nominal e primário e montante da dívida pública, para o exercício a que se referirem e para os dois seguintes.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(Vide ADI 7064)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67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8A039-FE39-307A-0371-597EB3874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403F8B-B416-5477-2344-75FC01083F29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C0229E-3F1E-70ED-222A-8BD2A63F2EA3}"/>
              </a:ext>
            </a:extLst>
          </p:cNvPr>
          <p:cNvSpPr txBox="1"/>
          <p:nvPr/>
        </p:nvSpPr>
        <p:spPr>
          <a:xfrm>
            <a:off x="360608" y="1376338"/>
            <a:ext cx="11475791" cy="434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Anexo conterá, ainda: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avaliação do cumprimento das metas relativas ao ano anterior;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- demonstrativo das metas anuais, instruído com memória e metodologia de cálculo que justifiquem os resultados pretendidos, comparando-as com as fixadas nos três exercícios anteriores, e evidenciando a consistência delas com as premissas e os objetivos da política econômica nacional;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95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4D425D-35E3-EA46-69B1-3ECC2320F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DA5BAD-40AE-3873-3BBD-476E7EAF86BC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47D008-4888-88D3-1C06-BB4D243A9374}"/>
              </a:ext>
            </a:extLst>
          </p:cNvPr>
          <p:cNvSpPr txBox="1"/>
          <p:nvPr/>
        </p:nvSpPr>
        <p:spPr>
          <a:xfrm>
            <a:off x="360608" y="1376338"/>
            <a:ext cx="11475791" cy="509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Anexo conterá, ainda: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- evolução do patrimônio líquido, também nos últimos três exercícios, destacando a origem e a aplicação dos recursos obtidos com a alienação de ativos;</a:t>
            </a:r>
          </a:p>
          <a:p>
            <a:pPr algn="just">
              <a:lnSpc>
                <a:spcPct val="150000"/>
              </a:lnSpc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- avaliação da situação financeira e atuarial:</a:t>
            </a:r>
          </a:p>
          <a:p>
            <a:pPr algn="just">
              <a:lnSpc>
                <a:spcPct val="150000"/>
              </a:lnSpc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dos regimes geral de previdência social e próprio dos servidores públicos e do Fundo de Amparo ao Trabalhador;</a:t>
            </a:r>
          </a:p>
          <a:p>
            <a:pPr algn="just">
              <a:lnSpc>
                <a:spcPct val="150000"/>
              </a:lnSpc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dos demais fundos públicos e programas estatais de natureza atuarial;</a:t>
            </a:r>
          </a:p>
        </p:txBody>
      </p:sp>
    </p:spTree>
    <p:extLst>
      <p:ext uri="{BB962C8B-B14F-4D97-AF65-F5344CB8AC3E}">
        <p14:creationId xmlns:p14="http://schemas.microsoft.com/office/powerpoint/2010/main" val="354328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927279"/>
            <a:ext cx="10515600" cy="537049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>
              <a:buNone/>
              <a:defRPr/>
            </a:pPr>
            <a:endParaRPr lang="pt-BR" altLang="pt-BR" sz="10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algn="r">
              <a:buNone/>
              <a:defRPr/>
            </a:pPr>
            <a:r>
              <a:rPr lang="pt-BR" altLang="pt-BR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</a:p>
          <a:p>
            <a:pPr>
              <a:buNone/>
              <a:defRPr/>
            </a:pPr>
            <a:endParaRPr lang="pt-BR" altLang="pt-BR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2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2245A-D845-B642-9958-BC15FCD8C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6EED92-0032-7E71-590C-962739B2D2AB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C42293-4850-0221-797A-E3785FB9D00C}"/>
              </a:ext>
            </a:extLst>
          </p:cNvPr>
          <p:cNvSpPr txBox="1"/>
          <p:nvPr/>
        </p:nvSpPr>
        <p:spPr>
          <a:xfrm>
            <a:off x="360608" y="1376338"/>
            <a:ext cx="11475791" cy="499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Anexo conterá, ainda: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- demonstrativo da estimativa e compensação da renúncia de receita e da margem de expansão das despesas obrigatórias de caráter continuado.</a:t>
            </a:r>
          </a:p>
          <a:p>
            <a:pPr algn="just">
              <a:lnSpc>
                <a:spcPct val="150000"/>
              </a:lnSpc>
            </a:pP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– quadro demonstrativo do cálculo da meta do resultado primário de que trata o § 1º deste artigo, que evidencie os principais agregados de receitas e despesas, os resultados, comparando-os com os valores programados para o exercício em curso e os realizados nos 2 (dois) exercícios anteriores, e as estimativas para o exercício a que se refere a lei de diretrizes orçamentárias e para os subsequentes.   </a:t>
            </a:r>
            <a:r>
              <a:rPr lang="pt-BR" sz="20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(Incluído pela Lei Complementar nº 200, de 2023)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</a:t>
            </a:r>
            <a:r>
              <a:rPr lang="pt-BR" sz="20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Vigência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03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3741E-2A26-53D5-D31F-20C264C19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229177-7949-3BD1-A9DD-F7AD9994C058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54630F-F7BB-3D38-8748-AA0C75FD54F2}"/>
              </a:ext>
            </a:extLst>
          </p:cNvPr>
          <p:cNvSpPr txBox="1"/>
          <p:nvPr/>
        </p:nvSpPr>
        <p:spPr>
          <a:xfrm>
            <a:off x="360608" y="1376338"/>
            <a:ext cx="11475791" cy="471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lei de diretrizes orçamentárias conterá Anexo de Riscos Fiscais, onde serão avaliados os passivos contingentes e outros riscos capazes de afetar as contas públicas, informando as providências a serem tomadas, caso se concretizem.</a:t>
            </a:r>
          </a:p>
          <a:p>
            <a:pPr algn="just">
              <a:lnSpc>
                <a:spcPct val="150000"/>
              </a:lnSpc>
            </a:pPr>
            <a:r>
              <a:rPr lang="pt-BR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4</a:t>
            </a:r>
            <a:r>
              <a:rPr lang="pt-BR" sz="22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mensagem que encaminhar o projeto da União apresentará, em anexo específico, os objetivos das políticas monetária, creditícia e cambial, bem como os parâmetros e as projeções para seus principais agregados e variáveis, e ainda as metas de inflação, para o exercício subsequente.</a:t>
            </a:r>
            <a:endParaRPr lang="pt-BR" sz="22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28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B3D55-0190-0EB1-63D5-B83AABDC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431F78D-9DB2-1A3A-6E1F-A11F811F6BD0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3690C-3498-E8D6-0507-7B4BFC37447D}"/>
              </a:ext>
            </a:extLst>
          </p:cNvPr>
          <p:cNvSpPr txBox="1"/>
          <p:nvPr/>
        </p:nvSpPr>
        <p:spPr>
          <a:xfrm>
            <a:off x="360608" y="1376338"/>
            <a:ext cx="11475791" cy="434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No caso da União, o Anexo de Metas Fiscais do projeto de lei de diretrizes orçamentárias conterá também: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as metas anuais para o exercício a que se referir e para os 3 (três) seguintes, com o objetivo de garantir sustentabilidade à trajetória da dívida pública;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27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E9A30-6624-7C55-A3C7-DD0B1C36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B0AEE3F-9BA1-E91F-1510-5B31708AFB1A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EB4C39-9AA5-95D4-C048-2147BAFA0F70}"/>
              </a:ext>
            </a:extLst>
          </p:cNvPr>
          <p:cNvSpPr txBox="1"/>
          <p:nvPr/>
        </p:nvSpPr>
        <p:spPr>
          <a:xfrm>
            <a:off x="360608" y="1376338"/>
            <a:ext cx="11475791" cy="37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o marco fiscal de médio prazo, com projeções para os principais agregados fiscais que compõem os cenários de referência, distinguindo-se as despesas primárias das financeiras e as obrigatórias daquelas discricionárias;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28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79BA6-2389-8C24-A258-6C66721E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C14485-3E27-0C28-4343-8B8D3B3261E3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4BEB39-0662-7B97-07DF-F4B0945ADD34}"/>
              </a:ext>
            </a:extLst>
          </p:cNvPr>
          <p:cNvSpPr txBox="1"/>
          <p:nvPr/>
        </p:nvSpPr>
        <p:spPr>
          <a:xfrm>
            <a:off x="360608" y="1376338"/>
            <a:ext cx="11475791" cy="434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- o efeito esperado e a compatibilidade, no período de 10 (dez) anos, do cumprimento das metas de resultado primário sobre a trajetória de convergência da dívida pública, evidenciando o nível de resultados fiscais consistentes com a estabilização da Dívida Bruta do Governo Geral (DBGG) em relação ao Produto Interno Bruto (PIB);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90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4D48B-5765-32D5-1A9F-5B389493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5597EA-6A2A-562E-F0DE-3A5C8A6ADBE9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8E4F6F-81D7-185F-5116-27A0C3CB092B}"/>
              </a:ext>
            </a:extLst>
          </p:cNvPr>
          <p:cNvSpPr txBox="1"/>
          <p:nvPr/>
        </p:nvSpPr>
        <p:spPr>
          <a:xfrm>
            <a:off x="360608" y="1376338"/>
            <a:ext cx="11475791" cy="434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- os intervalos de tolerância para verificação do cumprimento das metas anuais de resultado primário, convertido em valores correntes, de menos 0,25 p.p. (vinte e cinco centésimos ponto percentual) e de mais 0,25 p.p. (vinte e cinco centésimos ponto percentual) do PIB previsto no respectivo projeto de lei de diretrizes orçamentárias;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99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CE848-3A23-D29C-E847-15A068E1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813F3B-79EE-52F7-41A4-BEDDCDA3C128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2367ED-3A59-29DE-BE5A-5BAFBB782BB5}"/>
              </a:ext>
            </a:extLst>
          </p:cNvPr>
          <p:cNvSpPr txBox="1"/>
          <p:nvPr/>
        </p:nvSpPr>
        <p:spPr>
          <a:xfrm>
            <a:off x="360608" y="1376338"/>
            <a:ext cx="11475791" cy="434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- os limites e os parâmetros orçamentários dos Poderes e órgãos autônomos compatíveis com as disposições estabelecidas na lei complementar prevista no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inciso VIII do </a:t>
            </a:r>
            <a:r>
              <a:rPr lang="pt-BR" sz="2400" b="1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caput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 do art. 163 da Constituição Federal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 no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art. 6º da Emenda Constitucional nº 126, de 21 de dezembro de 2022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3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27B965-EED4-57A9-A0D3-1542F92E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BF66EC-A49C-E03E-D976-F67F4498475E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9CEF1B-7234-DA15-DB51-671784B0BBC5}"/>
              </a:ext>
            </a:extLst>
          </p:cNvPr>
          <p:cNvSpPr txBox="1"/>
          <p:nvPr/>
        </p:nvSpPr>
        <p:spPr>
          <a:xfrm>
            <a:off x="360608" y="1376338"/>
            <a:ext cx="11475791" cy="489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– a estimativa do impacto fiscal, quando couber, das recomendações resultantes da avaliação das políticas públicas previstas no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§ 16 do art. 37 da Constituição Federal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(Incluído pela Lei Complementar nº 200, de 2023)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6º Os Estados, o Distrito Federal e os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Municípios poderão adotar, total ou parcialmente, no que couber, o disposto no § 5º deste artigo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  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(Incluído pela Lei Complementar nº 200, de 2023)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29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D1A4D-CF18-688A-2371-3D0A05E7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4C4804-86F6-EBBC-752B-62620A2C7FA1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179EE8-75DD-7449-8F02-70E031A0D1EC}"/>
              </a:ext>
            </a:extLst>
          </p:cNvPr>
          <p:cNvSpPr txBox="1"/>
          <p:nvPr/>
        </p:nvSpPr>
        <p:spPr>
          <a:xfrm>
            <a:off x="360608" y="1376338"/>
            <a:ext cx="11475791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 Da Lei de Diretrizes Orçamentárias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7º A lei de diretrizes orçamentárias não poderá dispor sobre a exclusão de quaisquer despesas primárias da apuração da meta de resultado primário dos orçamentos fiscal e da seguridade social</a:t>
            </a:r>
          </a:p>
          <a:p>
            <a:pPr>
              <a:lnSpc>
                <a:spcPct val="150000"/>
              </a:lnSpc>
            </a:pP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13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4DB6B-3900-FA42-AF04-91D358E7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9A1D9E-3135-1FEE-62B8-077FEA9D73C5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816099-FFA0-15A5-B51E-52F4E000A7E3}"/>
              </a:ext>
            </a:extLst>
          </p:cNvPr>
          <p:cNvSpPr txBox="1"/>
          <p:nvPr/>
        </p:nvSpPr>
        <p:spPr>
          <a:xfrm>
            <a:off x="360608" y="1376338"/>
            <a:ext cx="1147579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Lei de Diretrizes Orçamentárias (LDO) é responsável por estabelecer as metas e prioridades do governo para o exercício financeiro seguinte.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Alguns erros comuns na sua elaboração incluem: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(i) a falta de alinhamento com o PPA;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(ii) a previsão orçamentária irrealista, superestimando receitas ou subestimando despesas;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(iii) a ausência de mecanismos de avaliação e controle; e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(iv) a falta de participação social na sua formulação. </a:t>
            </a:r>
          </a:p>
          <a:p>
            <a:pPr>
              <a:lnSpc>
                <a:spcPct val="150000"/>
              </a:lnSpc>
            </a:pP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3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14h às 17h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26/02/2025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2AD21-748E-1B1A-8BF8-ACA04D1EE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817C41-3C02-55D5-9187-3BC1D11EB15B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9527B9-2458-843B-87D3-F42D886FDEAA}"/>
              </a:ext>
            </a:extLst>
          </p:cNvPr>
          <p:cNvSpPr txBox="1"/>
          <p:nvPr/>
        </p:nvSpPr>
        <p:spPr>
          <a:xfrm>
            <a:off x="360608" y="1376338"/>
            <a:ext cx="114757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erros podem comprometer a execução orçamentária e gerar distorções na distribuição de recursos, prejudicando a gestão fiscal.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OBSERVAR ATENTAMENTE OS ANEXOS ARF e AMF</a:t>
            </a:r>
          </a:p>
          <a:p>
            <a:pPr>
              <a:lnSpc>
                <a:spcPct val="150000"/>
              </a:lnSpc>
            </a:pP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8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B9014-7FEB-8DBD-F1B6-6B1666D92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E9109F-AD10-3AAA-9CCF-D5A55E429BD1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9E0BD0-4B4B-F1EC-3DD8-6D7B479B2A42}"/>
              </a:ext>
            </a:extLst>
          </p:cNvPr>
          <p:cNvSpPr txBox="1"/>
          <p:nvPr/>
        </p:nvSpPr>
        <p:spPr>
          <a:xfrm>
            <a:off x="360608" y="1376338"/>
            <a:ext cx="11475791" cy="436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projeto de lei orçamentária anual,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elaborado de forma compatível com o 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plurianual, com a lei de diretrizes orçamentárias e com as normas desta Lei Complementar: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conterá, em anexo, demonstrativo da compatibilidade da programação dos orçamentos com os objetivos e metas constantes do documento de que trata o § 1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do art. 4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BR" sz="24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95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12555-EF0E-AFED-79A6-3151BF110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F6A4FE-1807-0D5A-A7D9-59276D0C0FA7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470E82-4946-EB44-8358-43E0BA1898F7}"/>
              </a:ext>
            </a:extLst>
          </p:cNvPr>
          <p:cNvSpPr txBox="1"/>
          <p:nvPr/>
        </p:nvSpPr>
        <p:spPr>
          <a:xfrm>
            <a:off x="360608" y="1376338"/>
            <a:ext cx="11475791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- será acompanhado do documento a que se refere o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§ 6</a:t>
            </a:r>
            <a:r>
              <a:rPr lang="pt-BR" sz="2400" u="sng" kern="100" baseline="300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o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 do art. 165 da Constituição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bem como das medidas de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compensação a renúncias de receita e ao aumento de despesas obrigatórias de caráter continuado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- conterá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reserva de contingência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cuja forma de utilização e montante, definido com base na receita corrente líquida, serão estabelecidos na lei de diretrizes orçamentárias, destinada ao:</a:t>
            </a:r>
          </a:p>
        </p:txBody>
      </p:sp>
    </p:spTree>
    <p:extLst>
      <p:ext uri="{BB962C8B-B14F-4D97-AF65-F5344CB8AC3E}">
        <p14:creationId xmlns:p14="http://schemas.microsoft.com/office/powerpoint/2010/main" val="3681623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1ECD1-C0A5-325A-5998-11544D127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BFA3CB-116D-3F0F-23EB-C9F85CF25627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140480-DF30-4540-D4CF-5A0B4140440D}"/>
              </a:ext>
            </a:extLst>
          </p:cNvPr>
          <p:cNvSpPr txBox="1"/>
          <p:nvPr/>
        </p:nvSpPr>
        <p:spPr>
          <a:xfrm>
            <a:off x="360608" y="1376338"/>
            <a:ext cx="11475791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, III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atendimento de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passivos contingentes e outros riscos e eventos fiscais imprevistos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Todas as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despesas relativas à dívida pública, mobiliária ou contratual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as receitas que as atenderão, constarão da lei orçamentária anual.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refinanciamento da dívida pública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constará separadamente na lei orçamentária e nas de crédito adicional.</a:t>
            </a:r>
            <a:endParaRPr lang="pt-BR" sz="24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88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5B3A3-EA57-BB88-D690-C8D7D1028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27D70F-0E0A-80CD-BCC1-26F27A9073DD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334B0E-5FCC-1448-1886-5A6AE93B48EA}"/>
              </a:ext>
            </a:extLst>
          </p:cNvPr>
          <p:cNvSpPr txBox="1"/>
          <p:nvPr/>
        </p:nvSpPr>
        <p:spPr>
          <a:xfrm>
            <a:off x="360608" y="1376338"/>
            <a:ext cx="11475791" cy="436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, III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atualização monetária do principal da dívida mobiliária refinanciada não poderá superar a variação do índice de preços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previsto na lei de diretrizes orçamentárias, ou em legislação específica.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4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vedado 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consignar na lei orçamentária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crédito com finalidade imprecisa ou 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dotação ilimitada.</a:t>
            </a:r>
            <a:endParaRPr lang="pt-BR" sz="24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7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14DCC-E509-D206-ECAA-5125BEC15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6124AB8-94F3-4996-D9F1-D020E59DE673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AF5607-B730-F615-99C5-4CD6260734D4}"/>
              </a:ext>
            </a:extLst>
          </p:cNvPr>
          <p:cNvSpPr txBox="1"/>
          <p:nvPr/>
        </p:nvSpPr>
        <p:spPr>
          <a:xfrm>
            <a:off x="360608" y="1376338"/>
            <a:ext cx="11475791" cy="380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, III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 orçamentária não consignará dotação para investimento com duração superior a um exercício financeiro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pt-BR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esteja previsto no plano plurianual 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em lei que autorize a sua inclusão, conforme disposto no 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§ 1</a:t>
            </a:r>
            <a:r>
              <a:rPr lang="pt-BR" sz="2400" u="sng" kern="100" baseline="300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o</a:t>
            </a:r>
            <a:r>
              <a:rPr lang="pt-BR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 do art. 167 da Constituição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41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4275B-764C-98CB-1CE1-498B942F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903AC4-F360-7816-7967-FD6810D77E64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2CB931-8779-4769-E701-524D7C7EBE39}"/>
              </a:ext>
            </a:extLst>
          </p:cNvPr>
          <p:cNvSpPr txBox="1"/>
          <p:nvPr/>
        </p:nvSpPr>
        <p:spPr>
          <a:xfrm>
            <a:off x="360608" y="1376338"/>
            <a:ext cx="11475791" cy="380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, III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6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Integrarão as despesas da União, e serão incluídas na lei orçamentária, as do Banco Central do Brasil relativas a pessoal e encargos sociais, custeio administrativo, inclusive os destinados a benefícios e assistência aos servidores, e a investimentos.</a:t>
            </a:r>
          </a:p>
        </p:txBody>
      </p:sp>
    </p:spTree>
    <p:extLst>
      <p:ext uri="{BB962C8B-B14F-4D97-AF65-F5344CB8AC3E}">
        <p14:creationId xmlns:p14="http://schemas.microsoft.com/office/powerpoint/2010/main" val="3700243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4C15B-9B29-2520-0D1E-0BB43251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572BD0-719E-2A95-AC8E-A41279EB541C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E8775F-CBD7-AF67-EBFA-B62A7D70204A}"/>
              </a:ext>
            </a:extLst>
          </p:cNvPr>
          <p:cNvSpPr txBox="1"/>
          <p:nvPr/>
        </p:nvSpPr>
        <p:spPr>
          <a:xfrm>
            <a:off x="360608" y="1376338"/>
            <a:ext cx="11475791" cy="380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7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resultado do Banco Central do Brasil, apurado após a constituição ou reversão de reservas, constitui receita do Tesouro Nacional, e será transferido até o décimo dia útil subsequente à aprovação dos balanços semestrais.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resultado negativo constituirá obrigação do Tesouro para com o Banco Central do Brasil e será consignado em dotação específica no orçamento.</a:t>
            </a:r>
          </a:p>
        </p:txBody>
      </p:sp>
    </p:spTree>
    <p:extLst>
      <p:ext uri="{BB962C8B-B14F-4D97-AF65-F5344CB8AC3E}">
        <p14:creationId xmlns:p14="http://schemas.microsoft.com/office/powerpoint/2010/main" val="1186714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192A0-803B-AA00-527E-5CE94064A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D957CBA-F9FF-4A00-D75F-3B7A86339D8C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B7103D-246E-D553-9DBC-741074E16A35}"/>
              </a:ext>
            </a:extLst>
          </p:cNvPr>
          <p:cNvSpPr txBox="1"/>
          <p:nvPr/>
        </p:nvSpPr>
        <p:spPr>
          <a:xfrm>
            <a:off x="360608" y="1376338"/>
            <a:ext cx="11475791" cy="515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 101/2000  - CAPÍTULO II - DO PLANEJAMENTO - Seção III - Da Lei Orçamentária Anual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7</a:t>
            </a:r>
            <a:r>
              <a:rPr lang="pt-BR" sz="24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</a:t>
            </a:r>
            <a:r>
              <a:rPr lang="pt-BR" sz="22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 impacto e o custo fiscal das operações realizadas pelo Banco Central do Brasil serão demonstrados trimestralmente, nos termos em que dispuser a lei de diretrizes orçamentárias da União.</a:t>
            </a:r>
          </a:p>
          <a:p>
            <a:pPr algn="just">
              <a:lnSpc>
                <a:spcPct val="150000"/>
              </a:lnSpc>
            </a:pPr>
            <a:r>
              <a:rPr lang="pt-BR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</a:t>
            </a:r>
            <a:r>
              <a:rPr lang="pt-BR" sz="2200" u="sng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Os balanços trimestrais do Banco Central do Brasil conterão notas explicativas sobre os custos da remuneração das disponibilidades do Tesouro Nacional e da manutenção das reservas cambiais e a rentabilidade de sua carteira de títulos, destacando os de emissão da União.</a:t>
            </a:r>
            <a:endParaRPr lang="pt-BR" sz="22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99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D21F1-28DC-0E49-B83F-CA414640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C7E439-DF09-4C39-90C1-2267ECD9243C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1E85D8-2D6E-BDC9-8AC4-D13DC1B5F503}"/>
              </a:ext>
            </a:extLst>
          </p:cNvPr>
          <p:cNvSpPr txBox="1"/>
          <p:nvPr/>
        </p:nvSpPr>
        <p:spPr>
          <a:xfrm>
            <a:off x="360608" y="1376338"/>
            <a:ext cx="1147579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Lei Orçamentária Anual (LOA) detalha as receitas e despesas do governo para um período de um ano, sendo um instrumento fundamental para a execução das políticas públicas.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dos principais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desafios na gestão orçamentária é evitar suplementações excessivas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ocorrem quando os valores inicialmente previstos são insuficientes para cobrir despesas necessárias. </a:t>
            </a:r>
          </a:p>
          <a:p>
            <a:pPr>
              <a:lnSpc>
                <a:spcPct val="150000"/>
              </a:lnSpc>
            </a:pPr>
            <a:endParaRPr lang="pt-BR" sz="2800" dirty="0"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8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10" y="1211480"/>
            <a:ext cx="114757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eu enxergo a minha Cidade?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eu enxergo a minha entidade?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Estrutura Administrativa?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PD?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PME?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PMS?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PMAS?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Plano do FMDCA?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Plano do FMDPI?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plano do FMDM?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PPA?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LDO?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LOA?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?????? </a:t>
            </a:r>
            <a:r>
              <a:rPr lang="pt-BR" sz="24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mesmo.....?????????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como são avaliados?</a:t>
            </a: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434C9-6236-C465-C8F8-FB6A10CD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EB7414B-6461-CD8A-DC28-0A435179F9AE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A2E68D-5296-E5D7-C76D-43F71C9DF342}"/>
              </a:ext>
            </a:extLst>
          </p:cNvPr>
          <p:cNvSpPr txBox="1"/>
          <p:nvPr/>
        </p:nvSpPr>
        <p:spPr>
          <a:xfrm>
            <a:off x="360608" y="1376338"/>
            <a:ext cx="114757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mitigar esse problema, é necessário realizar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projeções realistas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receitas e despesas, manter um controle rigoroso dos gastos e adotar mecanismos de contingenciamento.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Além disso, é fundamental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estabelecer critérios claros para a alocação de recursos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garantindo maior previsibilidade e eficiência na execução orçamentária.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OBSERVAR ATENTAMENTE OS ANEXOS DA LEI FEDERAL 4320/1964</a:t>
            </a:r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28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071C3-B33A-2516-0782-88FD0284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D55AE1-C3A1-079F-5677-928E660EE031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E372C1-1C8B-068C-AE2F-33B5E3A26CFE}"/>
              </a:ext>
            </a:extLst>
          </p:cNvPr>
          <p:cNvSpPr txBox="1"/>
          <p:nvPr/>
        </p:nvSpPr>
        <p:spPr>
          <a:xfrm>
            <a:off x="360608" y="1376338"/>
            <a:ext cx="1147579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Conceito e princípios</a:t>
            </a:r>
            <a:br>
              <a:rPr lang="pt-BR" sz="2800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A supremacia do planejamento</a:t>
            </a:r>
            <a:b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PPA - plano plurianual: regras de elaboração </a:t>
            </a:r>
            <a:br>
              <a:rPr lang="pt-BR" sz="2800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LDO - lei de diretrizes orçamentárias: erros a serem evitados </a:t>
            </a:r>
            <a:b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LOA - lei orçamentária anual: evitando as suplementações</a:t>
            </a:r>
          </a:p>
          <a:p>
            <a:endParaRPr lang="pt-BR" sz="2800" dirty="0">
              <a:solidFill>
                <a:srgbClr val="00000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D3C3E-B96B-E73E-BF2A-A20162EC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CCBD5A-12F5-53C5-0D43-6A7E5C0D8D86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816F30-1F34-ECCF-1C0A-C13F65ECFAA9}"/>
              </a:ext>
            </a:extLst>
          </p:cNvPr>
          <p:cNvSpPr txBox="1"/>
          <p:nvPr/>
        </p:nvSpPr>
        <p:spPr>
          <a:xfrm>
            <a:off x="360608" y="1376338"/>
            <a:ext cx="1147579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CF/88</a:t>
            </a: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31. A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fiscalização do Município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será exercida pelo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Poder Legislativo Municipal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mediante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controle externo,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 pelos sistemas de controle interno do Poder Executivo Municipal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na forma da lei.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2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ACB21-43F1-86A4-F72F-6472B0A05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F38F43-08CA-FEF4-738B-0A00D176A82F}"/>
              </a:ext>
            </a:extLst>
          </p:cNvPr>
          <p:cNvSpPr txBox="1"/>
          <p:nvPr/>
        </p:nvSpPr>
        <p:spPr>
          <a:xfrm>
            <a:off x="256823" y="811369"/>
            <a:ext cx="114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pt-B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Em Início de Gestão </a:t>
            </a:r>
            <a:endParaRPr lang="pt-BR" sz="24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FB2672-2CD8-7F3D-9134-D68BF3E5BDB1}"/>
              </a:ext>
            </a:extLst>
          </p:cNvPr>
          <p:cNvSpPr txBox="1"/>
          <p:nvPr/>
        </p:nvSpPr>
        <p:spPr>
          <a:xfrm>
            <a:off x="360608" y="1376338"/>
            <a:ext cx="11475791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CF/88 - </a:t>
            </a:r>
            <a:r>
              <a:rPr lang="pt-BR" sz="22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Seção IX - DA FISCALIZAÇÃO CONTÁBIL, FINANCEIRA E ORÇAMENTÁRIA</a:t>
            </a: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70.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fiscalização contábil, financeira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orçamentária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operacional e patrimonial da União e das entidades da administração direta e indireta, quanto à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legalidade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legitimidade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economicidade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aplicação das subvenções e renúncia de receitas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será exercida pelo Congresso Nacional,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mediante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controle externo,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 pelo sistema de controle interno de cada Poder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Observar Lei Orgânica Municipal</a:t>
            </a:r>
            <a:endParaRPr lang="pt-BR" sz="24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20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4624</Words>
  <Application>Microsoft Office PowerPoint</Application>
  <PresentationFormat>Widescreen</PresentationFormat>
  <Paragraphs>367</Paragraphs>
  <Slides>63</Slides>
  <Notes>57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2146</cp:revision>
  <cp:lastPrinted>2024-02-20T23:11:01Z</cp:lastPrinted>
  <dcterms:created xsi:type="dcterms:W3CDTF">2021-01-15T17:03:51Z</dcterms:created>
  <dcterms:modified xsi:type="dcterms:W3CDTF">2025-02-25T15:07:57Z</dcterms:modified>
</cp:coreProperties>
</file>